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2" d="100"/>
          <a:sy n="32" d="100"/>
        </p:scale>
        <p:origin x="77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cuments\GitHub\accentureCourseData\Reactio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 sz="4000"/>
              <a:t>Reaction Score per Category</a:t>
            </a:r>
          </a:p>
        </c:rich>
      </c:tx>
      <c:layout>
        <c:manualLayout>
          <c:xMode val="edge"/>
          <c:yMode val="edge"/>
          <c:x val="0.27376111051446489"/>
          <c:y val="1.77176653917810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Reactions!$J$2:$J$6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Reactions!$K$2:$K$6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2F-4F08-844A-8D263355E4D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098228928"/>
        <c:axId val="1270118064"/>
      </c:barChart>
      <c:catAx>
        <c:axId val="10982289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0118064"/>
        <c:crosses val="autoZero"/>
        <c:auto val="1"/>
        <c:lblAlgn val="ctr"/>
        <c:lblOffset val="100"/>
        <c:noMultiLvlLbl val="0"/>
      </c:catAx>
      <c:valAx>
        <c:axId val="1270118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228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CC99FF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64821" y="2296214"/>
            <a:ext cx="5482998" cy="569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Reaction Insights for 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FA5B309-4259-B565-28CA-87E3EB8A44E7}"/>
              </a:ext>
            </a:extLst>
          </p:cNvPr>
          <p:cNvSpPr txBox="1"/>
          <p:nvPr/>
        </p:nvSpPr>
        <p:spPr>
          <a:xfrm>
            <a:off x="11302235" y="1226330"/>
            <a:ext cx="6248967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Animals, science and healthy eating are the three most popular categories. People enjoy facts and authentic 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Food is the fifth post popular category and healthy eating is the third so </a:t>
            </a:r>
            <a:r>
              <a:rPr lang="en-GB" sz="3600"/>
              <a:t>people are </a:t>
            </a:r>
            <a:r>
              <a:rPr lang="en-GB" sz="3600" dirty="0"/>
              <a:t>interested in food and focusing on this could attract more customer engagement.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Teaching you how to work with you data for more insight is the next step.</a:t>
            </a:r>
            <a:endParaRPr lang="en-ZA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ZA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1DC347-3406-E839-480D-F8850966C9D7}"/>
              </a:ext>
            </a:extLst>
          </p:cNvPr>
          <p:cNvSpPr txBox="1"/>
          <p:nvPr/>
        </p:nvSpPr>
        <p:spPr>
          <a:xfrm>
            <a:off x="8669251" y="2811178"/>
            <a:ext cx="71650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Social Buzz is a fast growing technology company that need to adapt quickly to a global scale. Accenture has begun a 3 month POC focusing on the following tasks: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3200" dirty="0"/>
              <a:t>Audit of their big data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3200" dirty="0"/>
              <a:t>Recommendations of a successful 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3200" dirty="0"/>
              <a:t>Analysis of top 5 popular categories of content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ADA4F6-2D35-6A52-6130-141B42CA39F2}"/>
              </a:ext>
            </a:extLst>
          </p:cNvPr>
          <p:cNvSpPr txBox="1"/>
          <p:nvPr/>
        </p:nvSpPr>
        <p:spPr>
          <a:xfrm>
            <a:off x="1129365" y="4605137"/>
            <a:ext cx="7917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Over 100 000 posts per day. </a:t>
            </a:r>
          </a:p>
          <a:p>
            <a:r>
              <a:rPr lang="en-GB" sz="3600" dirty="0">
                <a:solidFill>
                  <a:schemeClr val="bg1"/>
                </a:solidFill>
              </a:rPr>
              <a:t>36 500 000 pieces of content per year. 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how can they capitalize on so much data?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Analysis to find out their top 5 most popular categories of content.</a:t>
            </a:r>
            <a:endParaRPr lang="en-ZA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F36C52-FBC7-29F3-EBD9-518BEA01C949}"/>
              </a:ext>
            </a:extLst>
          </p:cNvPr>
          <p:cNvSpPr txBox="1"/>
          <p:nvPr/>
        </p:nvSpPr>
        <p:spPr>
          <a:xfrm>
            <a:off x="14293092" y="1789232"/>
            <a:ext cx="5178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Alexa Gunning</a:t>
            </a:r>
            <a:endParaRPr lang="en-ZA" sz="3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434880-D500-EA07-E618-3C1FC2C9BE5E}"/>
              </a:ext>
            </a:extLst>
          </p:cNvPr>
          <p:cNvSpPr txBox="1"/>
          <p:nvPr/>
        </p:nvSpPr>
        <p:spPr>
          <a:xfrm>
            <a:off x="14317976" y="4820333"/>
            <a:ext cx="5178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Andrew Fleming</a:t>
            </a:r>
            <a:endParaRPr lang="en-ZA" sz="3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6C1949-B98B-FFB9-0A77-0D9389EB5FD6}"/>
              </a:ext>
            </a:extLst>
          </p:cNvPr>
          <p:cNvSpPr txBox="1"/>
          <p:nvPr/>
        </p:nvSpPr>
        <p:spPr>
          <a:xfrm>
            <a:off x="14378936" y="7892565"/>
            <a:ext cx="5178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Marcus </a:t>
            </a:r>
            <a:r>
              <a:rPr lang="en-GB" sz="3600" dirty="0" err="1"/>
              <a:t>Rompton</a:t>
            </a:r>
            <a:endParaRPr lang="en-ZA" sz="3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4CC08B-18D4-0108-0441-62DA43EBC868}"/>
              </a:ext>
            </a:extLst>
          </p:cNvPr>
          <p:cNvSpPr txBox="1"/>
          <p:nvPr/>
        </p:nvSpPr>
        <p:spPr>
          <a:xfrm>
            <a:off x="14378935" y="2338968"/>
            <a:ext cx="268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Data analyst</a:t>
            </a:r>
            <a:endParaRPr lang="en-ZA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608EDF-3524-BCAD-E731-CBED95471731}"/>
              </a:ext>
            </a:extLst>
          </p:cNvPr>
          <p:cNvSpPr txBox="1"/>
          <p:nvPr/>
        </p:nvSpPr>
        <p:spPr>
          <a:xfrm>
            <a:off x="14378935" y="5397096"/>
            <a:ext cx="3909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Chief Technology Architect</a:t>
            </a:r>
            <a:endParaRPr lang="en-ZA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FE7515-0378-F6B1-1260-3B5FC8B78168}"/>
              </a:ext>
            </a:extLst>
          </p:cNvPr>
          <p:cNvSpPr txBox="1"/>
          <p:nvPr/>
        </p:nvSpPr>
        <p:spPr>
          <a:xfrm>
            <a:off x="14378936" y="8441736"/>
            <a:ext cx="268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Senior principle</a:t>
            </a:r>
            <a:endParaRPr lang="en-ZA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6668" y="533807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chemeClr val="bg1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chemeClr val="bg1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chemeClr val="bg1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chemeClr val="bg1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chemeClr val="bg1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chemeClr val="bg1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CC35EF-231F-8F5C-0DC5-514A7B4E33F7}"/>
              </a:ext>
            </a:extLst>
          </p:cNvPr>
          <p:cNvSpPr txBox="1"/>
          <p:nvPr/>
        </p:nvSpPr>
        <p:spPr>
          <a:xfrm>
            <a:off x="5710186" y="3033596"/>
            <a:ext cx="5178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Clean the data</a:t>
            </a:r>
            <a:endParaRPr lang="en-ZA" sz="36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C33A4F-C172-E6B0-0D8C-38979221CCEA}"/>
              </a:ext>
            </a:extLst>
          </p:cNvPr>
          <p:cNvSpPr txBox="1"/>
          <p:nvPr/>
        </p:nvSpPr>
        <p:spPr>
          <a:xfrm>
            <a:off x="4121315" y="1478829"/>
            <a:ext cx="5178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Understand the data</a:t>
            </a:r>
            <a:endParaRPr lang="en-ZA" sz="36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E64A89-39B1-7B97-6D46-6A7458DEC65B}"/>
              </a:ext>
            </a:extLst>
          </p:cNvPr>
          <p:cNvSpPr txBox="1"/>
          <p:nvPr/>
        </p:nvSpPr>
        <p:spPr>
          <a:xfrm>
            <a:off x="7714481" y="4515722"/>
            <a:ext cx="5178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Model the data</a:t>
            </a:r>
            <a:endParaRPr lang="en-ZA" sz="36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AE2809-8F12-CCAA-435A-1FC319BB4CCC}"/>
              </a:ext>
            </a:extLst>
          </p:cNvPr>
          <p:cNvSpPr txBox="1"/>
          <p:nvPr/>
        </p:nvSpPr>
        <p:spPr>
          <a:xfrm>
            <a:off x="11425954" y="7975777"/>
            <a:ext cx="6048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Uncover insights</a:t>
            </a:r>
            <a:endParaRPr lang="en-ZA" sz="36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ACB205-D1FD-2602-8D3E-1AF4F7421CD1}"/>
              </a:ext>
            </a:extLst>
          </p:cNvPr>
          <p:cNvSpPr txBox="1"/>
          <p:nvPr/>
        </p:nvSpPr>
        <p:spPr>
          <a:xfrm>
            <a:off x="9623961" y="6162496"/>
            <a:ext cx="5178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Analyse the data</a:t>
            </a:r>
            <a:endParaRPr lang="en-ZA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04A603-17DE-840D-A98C-45868F4D22A5}"/>
              </a:ext>
            </a:extLst>
          </p:cNvPr>
          <p:cNvSpPr txBox="1"/>
          <p:nvPr/>
        </p:nvSpPr>
        <p:spPr>
          <a:xfrm>
            <a:off x="2148877" y="3902348"/>
            <a:ext cx="297221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>
                <a:solidFill>
                  <a:srgbClr val="A100FF"/>
                </a:solidFill>
              </a:rPr>
              <a:t>16</a:t>
            </a:r>
            <a:r>
              <a:rPr lang="en-GB" sz="4400" dirty="0"/>
              <a:t> Unique Categories</a:t>
            </a:r>
            <a:endParaRPr lang="en-ZA" sz="4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D284CA-DB58-5075-59DD-F30E16EDDE63}"/>
              </a:ext>
            </a:extLst>
          </p:cNvPr>
          <p:cNvSpPr txBox="1"/>
          <p:nvPr/>
        </p:nvSpPr>
        <p:spPr>
          <a:xfrm>
            <a:off x="11857678" y="3972235"/>
            <a:ext cx="459754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>
                <a:solidFill>
                  <a:srgbClr val="A100FF"/>
                </a:solidFill>
              </a:rPr>
              <a:t>January</a:t>
            </a:r>
            <a:r>
              <a:rPr lang="en-GB" sz="4400" dirty="0"/>
              <a:t> has the Most Posts</a:t>
            </a:r>
            <a:endParaRPr lang="en-ZA" sz="4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90DCDE-3393-5FE5-03F2-68950E609CEF}"/>
              </a:ext>
            </a:extLst>
          </p:cNvPr>
          <p:cNvSpPr txBox="1"/>
          <p:nvPr/>
        </p:nvSpPr>
        <p:spPr>
          <a:xfrm>
            <a:off x="5473687" y="3887439"/>
            <a:ext cx="60313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Most Popular Category: Animals with</a:t>
            </a:r>
            <a:r>
              <a:rPr lang="en-GB" sz="5400" dirty="0">
                <a:solidFill>
                  <a:srgbClr val="A100FF"/>
                </a:solidFill>
              </a:rPr>
              <a:t> </a:t>
            </a:r>
            <a:r>
              <a:rPr lang="en-GB" sz="5400" b="1" dirty="0">
                <a:solidFill>
                  <a:srgbClr val="A100FF"/>
                </a:solidFill>
              </a:rPr>
              <a:t>1897</a:t>
            </a:r>
            <a:r>
              <a:rPr lang="en-GB" sz="5400" dirty="0">
                <a:solidFill>
                  <a:srgbClr val="A100FF"/>
                </a:solidFill>
              </a:rPr>
              <a:t> </a:t>
            </a:r>
            <a:r>
              <a:rPr lang="en-GB" sz="4400" dirty="0"/>
              <a:t>Reactions</a:t>
            </a:r>
            <a:endParaRPr lang="en-ZA" sz="4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BF2CE11F-985A-F4FA-48AC-D4F65F2AB2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4348" y="1469485"/>
            <a:ext cx="12675135" cy="78588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ECF522FD-9FF4-8438-0FFC-39A4684F07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2375752"/>
              </p:ext>
            </p:extLst>
          </p:nvPr>
        </p:nvGraphicFramePr>
        <p:xfrm>
          <a:off x="3399465" y="648172"/>
          <a:ext cx="13734175" cy="8579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259</Words>
  <Application>Microsoft Office PowerPoint</Application>
  <PresentationFormat>Custom</PresentationFormat>
  <Paragraphs>69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Clear Sans Regular Bold</vt:lpstr>
      <vt:lpstr>Graphik Regular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Alexa Gunning</cp:lastModifiedBy>
  <cp:revision>39</cp:revision>
  <dcterms:created xsi:type="dcterms:W3CDTF">2006-08-16T00:00:00Z</dcterms:created>
  <dcterms:modified xsi:type="dcterms:W3CDTF">2023-05-15T02:14:02Z</dcterms:modified>
  <dc:identifier>DAEhDyfaYKE</dc:identifier>
</cp:coreProperties>
</file>